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Inconsolata"/>
      <p:regular r:id="rId25"/>
      <p:bold r:id="rId26"/>
    </p:embeddedFont>
    <p:embeddedFont>
      <p:font typeface="Pangolin"/>
      <p:regular r:id="rId27"/>
    </p:embeddedFont>
    <p:embeddedFont>
      <p:font typeface="Lobster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consolata-bold.fntdata"/><Relationship Id="rId25" Type="http://schemas.openxmlformats.org/officeDocument/2006/relationships/font" Target="fonts/Inconsolata-regular.fntdata"/><Relationship Id="rId28" Type="http://schemas.openxmlformats.org/officeDocument/2006/relationships/font" Target="fonts/Lobster-regular.fntdata"/><Relationship Id="rId27" Type="http://schemas.openxmlformats.org/officeDocument/2006/relationships/font" Target="fonts/Pangolin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polaroi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posti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big posti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mage background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tepad4.png"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rtl="0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rtl="0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rtl="0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rtl="0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rtl="0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rtl="0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rtl="0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rtl="0" algn="ctr"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434343"/>
              </a:buClr>
              <a:buFont typeface="Inconsolata"/>
              <a:buNone/>
              <a:defRPr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 algn="ctr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 algn="ctr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 algn="ctr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 algn="ctr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 algn="ctr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 algn="ctr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 algn="ctr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 algn="ctr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body"/>
          </p:nvPr>
        </p:nvSpPr>
        <p:spPr>
          <a:xfrm>
            <a:off x="962850" y="876850"/>
            <a:ext cx="4955700" cy="81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30000"/>
              </a:lnSpc>
              <a:spcBef>
                <a:spcPts val="0"/>
              </a:spcBef>
              <a:buSzPct val="100000"/>
              <a:defRPr i="1" sz="3000"/>
            </a:lvl1pPr>
            <a:lvl2pPr lvl="1" rtl="0">
              <a:lnSpc>
                <a:spcPct val="130000"/>
              </a:lnSpc>
              <a:spcBef>
                <a:spcPts val="0"/>
              </a:spcBef>
              <a:buSzPct val="100000"/>
              <a:defRPr i="1" sz="3000"/>
            </a:lvl2pPr>
            <a:lvl3pPr lvl="2" rtl="0">
              <a:lnSpc>
                <a:spcPct val="130000"/>
              </a:lnSpc>
              <a:spcBef>
                <a:spcPts val="0"/>
              </a:spcBef>
              <a:buSzPct val="100000"/>
              <a:defRPr i="1" sz="3000"/>
            </a:lvl3pPr>
            <a:lvl4pPr lvl="3" rtl="0">
              <a:lnSpc>
                <a:spcPct val="130000"/>
              </a:lnSpc>
              <a:spcBef>
                <a:spcPts val="0"/>
              </a:spcBef>
              <a:buSzPct val="100000"/>
              <a:defRPr i="1" sz="3000"/>
            </a:lvl4pPr>
            <a:lvl5pPr lvl="4" rtl="0">
              <a:lnSpc>
                <a:spcPct val="130000"/>
              </a:lnSpc>
              <a:spcBef>
                <a:spcPts val="0"/>
              </a:spcBef>
              <a:buSzPct val="100000"/>
              <a:defRPr i="1" sz="3000"/>
            </a:lvl5pPr>
            <a:lvl6pPr lvl="5" rtl="0">
              <a:lnSpc>
                <a:spcPct val="130000"/>
              </a:lnSpc>
              <a:spcBef>
                <a:spcPts val="0"/>
              </a:spcBef>
              <a:buSzPct val="100000"/>
              <a:defRPr i="1" sz="3000"/>
            </a:lvl6pPr>
            <a:lvl7pPr lvl="6" rtl="0">
              <a:lnSpc>
                <a:spcPct val="130000"/>
              </a:lnSpc>
              <a:spcBef>
                <a:spcPts val="0"/>
              </a:spcBef>
              <a:buSzPct val="100000"/>
              <a:defRPr i="1" sz="3000"/>
            </a:lvl7pPr>
            <a:lvl8pPr lvl="7" rtl="0">
              <a:lnSpc>
                <a:spcPct val="130000"/>
              </a:lnSpc>
              <a:spcBef>
                <a:spcPts val="0"/>
              </a:spcBef>
              <a:buSzPct val="100000"/>
              <a:defRPr i="1" sz="3000"/>
            </a:lvl8pPr>
            <a:lvl9pPr lvl="8">
              <a:lnSpc>
                <a:spcPct val="130000"/>
              </a:lnSpc>
              <a:spcBef>
                <a:spcPts val="0"/>
              </a:spcBef>
              <a:buSzPct val="100000"/>
              <a:defRPr i="1" sz="30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+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66375" y="642310"/>
            <a:ext cx="39666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66375" y="1609350"/>
            <a:ext cx="3966600" cy="283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866375" y="1310800"/>
            <a:ext cx="2730900" cy="304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3761704" y="1310800"/>
            <a:ext cx="2730900" cy="304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866375" y="358375"/>
            <a:ext cx="75678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866375" y="1331673"/>
            <a:ext cx="2439300" cy="315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1pPr>
            <a:lvl2pPr lvl="1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2pPr>
            <a:lvl3pPr lvl="2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3pPr>
            <a:lvl4pPr lvl="3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4pPr>
            <a:lvl5pPr lvl="4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5pPr>
            <a:lvl6pPr lvl="5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6pPr>
            <a:lvl7pPr lvl="6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7pPr>
            <a:lvl8pPr lvl="7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8pPr>
            <a:lvl9pPr lvl="8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3430687" y="1331673"/>
            <a:ext cx="2439300" cy="315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1pPr>
            <a:lvl2pPr lvl="1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2pPr>
            <a:lvl3pPr lvl="2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3pPr>
            <a:lvl4pPr lvl="3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4pPr>
            <a:lvl5pPr lvl="4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5pPr>
            <a:lvl6pPr lvl="5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6pPr>
            <a:lvl7pPr lvl="6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7pPr>
            <a:lvl8pPr lvl="7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8pPr>
            <a:lvl9pPr lvl="8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4" name="Shape 34"/>
          <p:cNvSpPr txBox="1"/>
          <p:nvPr>
            <p:ph idx="3" type="body"/>
          </p:nvPr>
        </p:nvSpPr>
        <p:spPr>
          <a:xfrm>
            <a:off x="5994999" y="1331673"/>
            <a:ext cx="2439300" cy="315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1pPr>
            <a:lvl2pPr lvl="1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2pPr>
            <a:lvl3pPr lvl="2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3pPr>
            <a:lvl4pPr lvl="3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4pPr>
            <a:lvl5pPr lvl="4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5pPr>
            <a:lvl6pPr lvl="5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6pPr>
            <a:lvl7pPr lvl="6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7pPr>
            <a:lvl8pPr lvl="7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8pPr>
            <a:lvl9pPr lvl="8" rtl="0">
              <a:lnSpc>
                <a:spcPct val="120000"/>
              </a:lnSpc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" type="body"/>
          </p:nvPr>
        </p:nvSpPr>
        <p:spPr>
          <a:xfrm>
            <a:off x="924850" y="3872900"/>
            <a:ext cx="75990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ct val="1000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ct val="77777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ct val="77777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ct val="77777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ct val="77777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ct val="1000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deathtothestockphoto.com/" TargetMode="External"/><Relationship Id="rId5" Type="http://schemas.openxmlformats.org/officeDocument/2006/relationships/hyperlink" Target="http://deathtothestockphoto.com/wp-content/uploads/DeathtotheStockPhoto-License.pdf" TargetMode="External"/><Relationship Id="rId6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Chad Chess</a:t>
            </a:r>
          </a:p>
          <a:p>
            <a:pPr lvl="0" rtl="0">
              <a:lnSpc>
                <a:spcPct val="106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By Steven Cisneros, Roger Hannigan, Andy Thai, Miles Blaisus, Badr Hashmi </a:t>
            </a:r>
          </a:p>
        </p:txBody>
      </p:sp>
      <p:pic>
        <p:nvPicPr>
          <p:cNvPr descr="WavingAngleAnd.png"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1750"/>
            <a:ext cx="2659650" cy="2061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4" name="Shape 124"/>
          <p:cNvSpPr txBox="1"/>
          <p:nvPr/>
        </p:nvSpPr>
        <p:spPr>
          <a:xfrm>
            <a:off x="6901425" y="994950"/>
            <a:ext cx="1625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3C78D8"/>
                </a:solidFill>
                <a:latin typeface="Lobster"/>
                <a:ea typeface="Lobster"/>
                <a:cs typeface="Lobster"/>
                <a:sym typeface="Lobster"/>
              </a:rPr>
              <a:t>Design Class Diagram</a:t>
            </a:r>
          </a:p>
        </p:txBody>
      </p:sp>
      <p:sp>
        <p:nvSpPr>
          <p:cNvPr id="125" name="Shape 125"/>
          <p:cNvSpPr/>
          <p:nvPr/>
        </p:nvSpPr>
        <p:spPr>
          <a:xfrm>
            <a:off x="7180129" y="1768952"/>
            <a:ext cx="1067680" cy="78014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E599"/>
                </a:solidFill>
                <a:latin typeface="Lobster"/>
              </a:rPr>
              <a:t>Pt 2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625" y="456025"/>
            <a:ext cx="3979975" cy="41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2" name="Shape 132"/>
          <p:cNvSpPr txBox="1"/>
          <p:nvPr/>
        </p:nvSpPr>
        <p:spPr>
          <a:xfrm>
            <a:off x="6901425" y="994950"/>
            <a:ext cx="1625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3C78D8"/>
                </a:solidFill>
                <a:latin typeface="Lobster"/>
                <a:ea typeface="Lobster"/>
                <a:cs typeface="Lobster"/>
                <a:sym typeface="Lobster"/>
              </a:rPr>
              <a:t>Persistence</a:t>
            </a:r>
            <a:r>
              <a:rPr lang="en" sz="1800">
                <a:solidFill>
                  <a:srgbClr val="3C78D8"/>
                </a:solidFill>
                <a:latin typeface="Lobster"/>
                <a:ea typeface="Lobster"/>
                <a:cs typeface="Lobster"/>
                <a:sym typeface="Lobster"/>
              </a:rPr>
              <a:t> Diagram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425" y="542900"/>
            <a:ext cx="4339976" cy="405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9" name="Shape 139"/>
          <p:cNvSpPr txBox="1"/>
          <p:nvPr/>
        </p:nvSpPr>
        <p:spPr>
          <a:xfrm>
            <a:off x="6901425" y="994950"/>
            <a:ext cx="1625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3C78D8"/>
                </a:solidFill>
                <a:latin typeface="Lobster"/>
                <a:ea typeface="Lobster"/>
                <a:cs typeface="Lobster"/>
                <a:sym typeface="Lobster"/>
              </a:rPr>
              <a:t>UI Class</a:t>
            </a:r>
            <a:r>
              <a:rPr lang="en" sz="1800">
                <a:solidFill>
                  <a:srgbClr val="3C78D8"/>
                </a:solidFill>
                <a:latin typeface="Lobster"/>
                <a:ea typeface="Lobster"/>
                <a:cs typeface="Lobster"/>
                <a:sym typeface="Lobster"/>
              </a:rPr>
              <a:t> Diagram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74" y="754651"/>
            <a:ext cx="5619319" cy="3519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4294967295" type="title"/>
          </p:nvPr>
        </p:nvSpPr>
        <p:spPr>
          <a:xfrm>
            <a:off x="866375" y="252635"/>
            <a:ext cx="5626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Updated Sequence Diagrams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50" y="1110025"/>
            <a:ext cx="6728774" cy="34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Screen Shot 2017-11-12 at 12.23.01 PM.pn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525" y="568525"/>
            <a:ext cx="3395451" cy="3617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12 at 12.29.51 PM.png" id="154" name="Shape 154"/>
          <p:cNvPicPr preferRelativeResize="0"/>
          <p:nvPr/>
        </p:nvPicPr>
        <p:blipFill rotWithShape="1">
          <a:blip r:embed="rId4">
            <a:alphaModFix/>
          </a:blip>
          <a:srcRect b="0" l="3728" r="6633" t="0"/>
          <a:stretch/>
        </p:blipFill>
        <p:spPr>
          <a:xfrm>
            <a:off x="6328000" y="489575"/>
            <a:ext cx="2388024" cy="325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12 at 12.26.21 PM.png" id="155" name="Shape 155"/>
          <p:cNvPicPr preferRelativeResize="0"/>
          <p:nvPr/>
        </p:nvPicPr>
        <p:blipFill rotWithShape="1">
          <a:blip r:embed="rId5">
            <a:alphaModFix/>
          </a:blip>
          <a:srcRect b="0" l="0" r="14148" t="-290"/>
          <a:stretch/>
        </p:blipFill>
        <p:spPr>
          <a:xfrm rot="-206972">
            <a:off x="415299" y="702508"/>
            <a:ext cx="2118375" cy="3149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2811100" y="4279825"/>
            <a:ext cx="3458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6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           J-Unit testing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2" name="Shape 162"/>
          <p:cNvSpPr txBox="1"/>
          <p:nvPr>
            <p:ph idx="4294967295" type="title"/>
          </p:nvPr>
        </p:nvSpPr>
        <p:spPr>
          <a:xfrm>
            <a:off x="723750" y="327035"/>
            <a:ext cx="5626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Traceability</a:t>
            </a:r>
            <a:r>
              <a:rPr lang="en"/>
              <a:t> link Matrix</a:t>
            </a:r>
          </a:p>
        </p:txBody>
      </p:sp>
      <p:pic>
        <p:nvPicPr>
          <p:cNvPr descr="CS414 Matrix Sheet1.png"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50" y="1184425"/>
            <a:ext cx="7741149" cy="156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414 Matrix Sheet1 (dragged) 2.png"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750" y="2747925"/>
            <a:ext cx="7741152" cy="16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CS414 Matrix Sheet1 (dragged) 3.png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450" y="944900"/>
            <a:ext cx="7864774" cy="186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414 Matrix Sheet1 (dragged) 1.png"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450" y="2811100"/>
            <a:ext cx="7864774" cy="172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4294967295" type="title"/>
          </p:nvPr>
        </p:nvSpPr>
        <p:spPr>
          <a:xfrm>
            <a:off x="726450" y="184910"/>
            <a:ext cx="5626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Traceability link Matrix pt II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866375" y="358375"/>
            <a:ext cx="75678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Refactoring</a:t>
            </a:r>
            <a:r>
              <a:rPr lang="en"/>
              <a:t> 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866375" y="1331673"/>
            <a:ext cx="2439300" cy="315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Both Driver and DBIOCore have been changed to be singletons to ensure only one instance exists</a:t>
            </a: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0" name="Shape 180"/>
          <p:cNvSpPr txBox="1"/>
          <p:nvPr>
            <p:ph idx="2" type="body"/>
          </p:nvPr>
        </p:nvSpPr>
        <p:spPr>
          <a:xfrm>
            <a:off x="3430687" y="1331673"/>
            <a:ext cx="2439300" cy="315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Implemented an observer pattern for database access. For example, stores invitations on Firebase when a user accepts an invitation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5360774" y="1001988"/>
            <a:ext cx="1751444" cy="3514424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5439550" y="414598"/>
            <a:ext cx="15939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(After)</a:t>
            </a: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8" name="Shape 188"/>
          <p:cNvSpPr txBox="1"/>
          <p:nvPr>
            <p:ph idx="4294967295" type="title"/>
          </p:nvPr>
        </p:nvSpPr>
        <p:spPr>
          <a:xfrm>
            <a:off x="3675600" y="614850"/>
            <a:ext cx="1792800" cy="467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89" name="Shape 189"/>
          <p:cNvSpPr/>
          <p:nvPr/>
        </p:nvSpPr>
        <p:spPr>
          <a:xfrm>
            <a:off x="2097699" y="1001988"/>
            <a:ext cx="1751444" cy="3514424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750" y="1286088"/>
            <a:ext cx="1593338" cy="283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826" y="1286100"/>
            <a:ext cx="1593338" cy="283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324975" y="414600"/>
            <a:ext cx="12969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(Before)</a:t>
            </a:r>
          </a:p>
        </p:txBody>
      </p:sp>
      <p:sp>
        <p:nvSpPr>
          <p:cNvPr id="193" name="Shape 193"/>
          <p:cNvSpPr/>
          <p:nvPr/>
        </p:nvSpPr>
        <p:spPr>
          <a:xfrm>
            <a:off x="4091663" y="2248050"/>
            <a:ext cx="1026600" cy="64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9" name="Shape 199"/>
          <p:cNvSpPr txBox="1"/>
          <p:nvPr>
            <p:ph idx="4294967295" type="title"/>
          </p:nvPr>
        </p:nvSpPr>
        <p:spPr>
          <a:xfrm>
            <a:off x="866375" y="1023310"/>
            <a:ext cx="39666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</a:t>
            </a:r>
            <a:r>
              <a:rPr lang="en" sz="6000"/>
              <a:t>!</a:t>
            </a:r>
          </a:p>
        </p:txBody>
      </p:sp>
      <p:sp>
        <p:nvSpPr>
          <p:cNvPr id="200" name="Shape 200"/>
          <p:cNvSpPr txBox="1"/>
          <p:nvPr>
            <p:ph idx="4294967295" type="body"/>
          </p:nvPr>
        </p:nvSpPr>
        <p:spPr>
          <a:xfrm>
            <a:off x="866375" y="1955749"/>
            <a:ext cx="39666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600"/>
              <a:t>Any questions?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5875463" y="1578259"/>
            <a:ext cx="1934246" cy="1786513"/>
          </a:xfrm>
          <a:custGeom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avingAND.png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175" y="2813150"/>
            <a:ext cx="2128024" cy="16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4" name="Shape 64"/>
          <p:cNvSpPr txBox="1"/>
          <p:nvPr>
            <p:ph idx="4294967295"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Chad Game Overview</a:t>
            </a:r>
          </a:p>
        </p:txBody>
      </p:sp>
      <p:sp>
        <p:nvSpPr>
          <p:cNvPr id="65" name="Shape 65"/>
          <p:cNvSpPr txBox="1"/>
          <p:nvPr>
            <p:ph idx="4294967295" type="body"/>
          </p:nvPr>
        </p:nvSpPr>
        <p:spPr>
          <a:xfrm>
            <a:off x="866375" y="1423350"/>
            <a:ext cx="7664400" cy="287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b="1" sz="12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77777"/>
            </a:pPr>
            <a:r>
              <a:rPr b="1" lang="en"/>
              <a:t>Objective: Capture opponent’s King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77777"/>
            </a:pPr>
            <a:r>
              <a:rPr b="1" lang="en"/>
              <a:t>Both players’ start off with one King and 8 Rooks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77777"/>
            </a:pPr>
            <a:r>
              <a:rPr b="1" lang="en"/>
              <a:t>Rooks are promoted to Queens once they end move inside Castle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77777"/>
            </a:pPr>
            <a:r>
              <a:rPr b="1" lang="en"/>
              <a:t>No pieces may be captured outside of the castle (may only block)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77777"/>
            </a:pPr>
            <a:r>
              <a:rPr b="1" lang="en"/>
              <a:t>King’s are restricted to 3x3 space inside castle</a:t>
            </a:r>
          </a:p>
          <a:p>
            <a:pPr indent="-317500" lvl="0" marL="457200" rtl="0">
              <a:spcBef>
                <a:spcPts val="0"/>
              </a:spcBef>
              <a:buSzPct val="77777"/>
            </a:pPr>
            <a:r>
              <a:rPr b="1" lang="en"/>
              <a:t>Kings in Chad inherit from King and Knight movement in Chess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Special thanks to all the people who made and released these awesome resources for free: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Presentation template by </a:t>
            </a:r>
            <a:r>
              <a:rPr lang="en" u="sng">
                <a:hlinkClick r:id="rId3"/>
              </a:rPr>
              <a:t>SlidesCarnival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Photograph by </a:t>
            </a:r>
            <a:r>
              <a:rPr lang="en" u="sng">
                <a:hlinkClick r:id="rId4"/>
              </a:rPr>
              <a:t>Death to the Stock Photo</a:t>
            </a:r>
            <a:r>
              <a:rPr lang="en"/>
              <a:t> (</a:t>
            </a:r>
            <a:r>
              <a:rPr lang="en" u="sng">
                <a:hlinkClick r:id="rId5"/>
              </a:rPr>
              <a:t>license</a:t>
            </a:r>
            <a:r>
              <a:rPr lang="en"/>
              <a:t>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</a:pPr>
            <a:r>
              <a:rPr lang="en"/>
              <a:t>Android  Photo 1 by ombre.tech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SzPct val="77777"/>
            </a:pPr>
            <a:r>
              <a:rPr lang="en"/>
              <a:t>Android Photo 2 by androidpit.com</a:t>
            </a: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Death_to_stock_communicate_hands_8.jpg" id="210" name="Shape 2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23228">
            <a:off x="6804238" y="514461"/>
            <a:ext cx="1607232" cy="1607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4294967295"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Design Document</a:t>
            </a:r>
          </a:p>
        </p:txBody>
      </p:sp>
      <p:sp>
        <p:nvSpPr>
          <p:cNvPr id="71" name="Shape 71"/>
          <p:cNvSpPr txBox="1"/>
          <p:nvPr>
            <p:ph idx="4294967295" type="body"/>
          </p:nvPr>
        </p:nvSpPr>
        <p:spPr>
          <a:xfrm>
            <a:off x="866375" y="1401300"/>
            <a:ext cx="7045800" cy="213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b="1" sz="12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"/>
              <a:t>Package Diagram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"/>
              <a:t>Updated Design Class Diagram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b="1" lang="en"/>
              <a:t>Updated Sequence diagrams</a:t>
            </a:r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PackageDiagram.jp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25" y="803800"/>
            <a:ext cx="4218901" cy="3719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/>
          <p:nvPr/>
        </p:nvSpPr>
        <p:spPr>
          <a:xfrm>
            <a:off x="5780150" y="1799349"/>
            <a:ext cx="2211700" cy="12360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D9EEB"/>
                </a:solidFill>
                <a:latin typeface="Lobster"/>
              </a:rPr>
              <a:t>Package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D9EEB"/>
                </a:solidFill>
                <a:latin typeface="Lobster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D9EEB"/>
                </a:solidFill>
                <a:latin typeface="Lobster"/>
              </a:rPr>
              <a:t>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75" y="776600"/>
            <a:ext cx="5669949" cy="37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6901425" y="994950"/>
            <a:ext cx="1625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3C78D8"/>
                </a:solidFill>
                <a:latin typeface="Lobster"/>
                <a:ea typeface="Lobster"/>
                <a:cs typeface="Lobster"/>
                <a:sym typeface="Lobster"/>
              </a:rPr>
              <a:t>Package</a:t>
            </a:r>
            <a:r>
              <a:rPr lang="en" sz="1800">
                <a:solidFill>
                  <a:srgbClr val="3C78D8"/>
                </a:solidFill>
                <a:latin typeface="Lobster"/>
                <a:ea typeface="Lobster"/>
                <a:cs typeface="Lobster"/>
                <a:sym typeface="Lobster"/>
              </a:rPr>
              <a:t> Diagram</a:t>
            </a:r>
          </a:p>
        </p:txBody>
      </p:sp>
      <p:sp>
        <p:nvSpPr>
          <p:cNvPr id="87" name="Shape 87"/>
          <p:cNvSpPr/>
          <p:nvPr/>
        </p:nvSpPr>
        <p:spPr>
          <a:xfrm>
            <a:off x="7232017" y="1768952"/>
            <a:ext cx="963927" cy="774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E599"/>
                </a:solidFill>
                <a:latin typeface="Lobster"/>
              </a:rPr>
              <a:t>Pt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11925" l="9940" r="21122" t="0"/>
          <a:stretch/>
        </p:blipFill>
        <p:spPr>
          <a:xfrm>
            <a:off x="844676" y="842300"/>
            <a:ext cx="5630350" cy="36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7232017" y="1768952"/>
            <a:ext cx="1067680" cy="78014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E599"/>
                </a:solidFill>
                <a:latin typeface="Lobster"/>
              </a:rPr>
              <a:t>Pt 2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6901425" y="994950"/>
            <a:ext cx="1625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3C78D8"/>
                </a:solidFill>
                <a:latin typeface="Lobster"/>
                <a:ea typeface="Lobster"/>
                <a:cs typeface="Lobster"/>
                <a:sym typeface="Lobster"/>
              </a:rPr>
              <a:t>Package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18717" l="10916" r="19465" t="4946"/>
          <a:stretch/>
        </p:blipFill>
        <p:spPr>
          <a:xfrm>
            <a:off x="852775" y="1071450"/>
            <a:ext cx="5606449" cy="34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6901425" y="994950"/>
            <a:ext cx="1625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3C78D8"/>
                </a:solidFill>
                <a:latin typeface="Lobster"/>
                <a:ea typeface="Lobster"/>
                <a:cs typeface="Lobster"/>
                <a:sym typeface="Lobster"/>
              </a:rPr>
              <a:t>Package Diagram</a:t>
            </a:r>
          </a:p>
        </p:txBody>
      </p:sp>
      <p:sp>
        <p:nvSpPr>
          <p:cNvPr id="103" name="Shape 103"/>
          <p:cNvSpPr/>
          <p:nvPr/>
        </p:nvSpPr>
        <p:spPr>
          <a:xfrm>
            <a:off x="7232017" y="1768952"/>
            <a:ext cx="1085907" cy="774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E599"/>
                </a:solidFill>
                <a:latin typeface="Lobster"/>
              </a:rPr>
              <a:t>Pt 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AppBackend Class Diagram.jp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25" y="990149"/>
            <a:ext cx="4269891" cy="342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5780150" y="1120274"/>
            <a:ext cx="2211700" cy="27015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D9EEB"/>
                </a:solidFill>
                <a:latin typeface="Lobster"/>
              </a:rPr>
              <a:t>Updated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D9EEB"/>
                </a:solidFill>
                <a:latin typeface="Lobster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D9EEB"/>
                </a:solidFill>
                <a:latin typeface="Lobster"/>
              </a:rPr>
              <a:t>Design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D9EEB"/>
                </a:solidFill>
                <a:latin typeface="Lobster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D9EEB"/>
                </a:solidFill>
                <a:latin typeface="Lobster"/>
              </a:rPr>
              <a:t>Class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D9EEB"/>
                </a:solidFill>
                <a:latin typeface="Lobster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D9EEB"/>
                </a:solidFill>
                <a:latin typeface="Lobster"/>
              </a:rPr>
              <a:t>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2" type="sldNum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75" y="640888"/>
            <a:ext cx="5553624" cy="386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6901425" y="994950"/>
            <a:ext cx="1625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3C78D8"/>
                </a:solidFill>
                <a:latin typeface="Lobster"/>
                <a:ea typeface="Lobster"/>
                <a:cs typeface="Lobster"/>
                <a:sym typeface="Lobster"/>
              </a:rPr>
              <a:t>Design Class Diagram</a:t>
            </a:r>
          </a:p>
        </p:txBody>
      </p:sp>
      <p:sp>
        <p:nvSpPr>
          <p:cNvPr id="118" name="Shape 118"/>
          <p:cNvSpPr/>
          <p:nvPr/>
        </p:nvSpPr>
        <p:spPr>
          <a:xfrm>
            <a:off x="7232017" y="1768952"/>
            <a:ext cx="963927" cy="774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E599"/>
                </a:solidFill>
                <a:latin typeface="Lobster"/>
              </a:rPr>
              <a:t>Pt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aqu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